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111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2F86B-4A9C-37F6-6D78-EFFE5AA7B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CAF803-C89B-5CFA-8692-4D80F26E1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955FB-A270-1258-060F-837E268A6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BAC8E-6363-0106-D083-1F62A8E4C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111EC-AD9A-5ABE-FBB1-AE4E66CD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87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3A75-0817-EB60-62D8-9DF401B4F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CC619-DD05-AFCC-0393-53B04CAB1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F8E5C-4182-7BD1-6AD8-DE7388757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21055-E316-BFE9-68B0-805FA2B4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AE5FC-16D6-5816-D29F-639CA59AF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596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CC40FF-0A07-FE92-A13A-228C029073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CAF00-2EDC-D1D8-0460-1FB52CD85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D7827-D4AD-9BA0-D14E-D111109C4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4B62E-1E3A-4EB1-6F4F-11816DACF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19B6-FC0B-0FD9-99A7-D5173ED8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3423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978C-4F6D-677C-7AD9-089A6060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74FAC-CD9F-2024-355D-69E7D726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5AF60-F180-D612-CCBC-B98D8CDDB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1F9EA-F0C2-8E59-7C6F-4028BCEB8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98D7C-D66D-FA06-117F-E5E5B5AD3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71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3A84-C19B-F8D7-EC1F-F713998A7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342FE-FECD-F4F5-7CC7-4D85F6097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673AD-4E53-9CF0-43D0-98C106B0D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B18F8-E6FF-1622-754E-A239A64F8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B0B62-11B2-6929-C57B-1F8B1CD0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8211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9AF-A34E-7B6D-D5AD-A3E4F0E1B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1A673-B8C4-6D36-17E9-C00DFA115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9FC87-1FBE-29D7-AED4-77537A36E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D4B03-F1C0-D687-455C-D1AF27B4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1B12F-A02D-8127-48FB-8FF8BE83B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04015-8D3A-8BDA-B879-E25DB33B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811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572F-041E-707B-595E-0ACE4E33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F188E-B495-4831-2764-16C114803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2E359-4B1E-9ADE-8C3B-9DE4B9420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3B5559-34AE-C27F-0527-3D089742E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02946A-3FAC-9E1D-44A8-94F5445E2A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E7F94-7CF6-1D4F-A5EE-7F2AD9751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16DCBF-A941-FA82-9478-2A5DE084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550A6-D8A9-285B-247D-8333EE68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639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2C9D-47D5-7F43-7F8D-5388FC0B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347EFD-1C5F-C042-4F48-8CE92A13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26F72B-23FD-26B3-B6D4-C83DE9E4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17687F-49EC-B001-B2BB-33AC39C3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71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A9549-A717-11EE-2BD0-669B7E50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050D35-77F2-576F-2A3C-C2C4AF3F3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2F390-869C-18D9-04B0-ADE670D80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48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9882-B4E9-0694-591A-D4A13EA7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3C6F6-DE67-7ABE-C952-4938D9942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44DBB-5E9D-5A0A-E599-F664301C6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49487-5706-34FF-BCBE-40C2324C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7401A-DCC8-0D6D-CD21-CCC4EA6A3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2FAB1-45D5-1D56-947E-C7282A00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47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0813-042D-CC4E-785C-48F3C877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5E4872-1E38-FFCC-BA7C-C5F6686BA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6D4E2-BB56-04F6-31D3-A0D9A72B5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C4671-687C-2F7B-1AF2-E6E09ABC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8823D-D229-0F06-23F3-BC19E84F7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63EAF-DA04-2E9D-5B33-E17FED1C7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8045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FA1CD5-6F5B-E5FF-55FE-3446BB705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EE984-DB07-4BA4-6AD9-E6563ED68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0C3-A772-622D-C586-62716EC2C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A5C90-E9BA-4036-9636-77278C0E5565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FD321-B99C-0100-DB6D-756740F0B5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D74CA-33B6-50B7-3F69-993648AFD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658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F3C0-4103-E7E9-C1DE-3F06F1295E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Practice Exams 1, 2, and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3E157-DBBD-21F9-3DFC-2FF4C9910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Tutor: Dr. Farshid Keivanian</a:t>
            </a:r>
          </a:p>
        </p:txBody>
      </p:sp>
    </p:spTree>
    <p:extLst>
      <p:ext uri="{BB962C8B-B14F-4D97-AF65-F5344CB8AC3E}">
        <p14:creationId xmlns:p14="http://schemas.microsoft.com/office/powerpoint/2010/main" val="249552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458F20-F9A9-8F94-06D5-0586BCC05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122" b="32326"/>
          <a:stretch/>
        </p:blipFill>
        <p:spPr>
          <a:xfrm>
            <a:off x="-1" y="1438507"/>
            <a:ext cx="5623872" cy="5368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3157655" y="3864169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1578827" y="3632123"/>
            <a:ext cx="1578828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187713" y="4641037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98809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Right-click on one of the selected cells.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will delete the rows containing the video game titles in the </a:t>
            </a:r>
            <a:r>
              <a:rPr lang="en-US" sz="2800" dirty="0" err="1"/>
              <a:t>No_Platform</a:t>
            </a:r>
            <a:r>
              <a:rPr lang="en-US" sz="2800" dirty="0"/>
              <a:t> range, while retaining all other cells on the worksheet.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714698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C2D920-4315-D70E-5253-14768E425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098" b="20976"/>
          <a:stretch/>
        </p:blipFill>
        <p:spPr>
          <a:xfrm>
            <a:off x="0" y="1137424"/>
            <a:ext cx="5567457" cy="56370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883270" y="5676160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3597197" y="6085390"/>
            <a:ext cx="1943099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2368241" y="3340855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6517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C to Select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 Click on 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 = 9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94523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665BEF-1E75-6885-BCBA-0E932AB8D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30" t="65691" r="56280" b="21138"/>
          <a:stretch/>
        </p:blipFill>
        <p:spPr>
          <a:xfrm>
            <a:off x="158440" y="1669960"/>
            <a:ext cx="5160692" cy="32155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6517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C to Select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 Click on 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 = 9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065390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Top 20 Videos worksheet, apply the cell style 60% - Accent 1 to the top 5 video games located in cell range A4:C8..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331893"/>
            <a:ext cx="665170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Select Cell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Home &gt;&gt; Cell Styles &gt;&gt; 60% - Accent 1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321527-38E4-4FC3-D003-905081CFC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97" b="33334"/>
          <a:stretch/>
        </p:blipFill>
        <p:spPr>
          <a:xfrm>
            <a:off x="-11152" y="2286000"/>
            <a:ext cx="992458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425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Convert the table on the Recent Releases worksheet to a cell range.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1" y="1331893"/>
            <a:ext cx="42300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only on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Table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Convert to Range</a:t>
            </a:r>
            <a:endParaRPr lang="en-A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D1155-CA10-376E-53B8-BB756B32C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579" b="33171"/>
          <a:stretch/>
        </p:blipFill>
        <p:spPr>
          <a:xfrm>
            <a:off x="-1" y="1331893"/>
            <a:ext cx="8000083" cy="552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50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A0A326-4F38-D47D-CC2D-8B262D76D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45" b="33333"/>
          <a:stretch/>
        </p:blipFill>
        <p:spPr>
          <a:xfrm>
            <a:off x="0" y="1810458"/>
            <a:ext cx="8285356" cy="50475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Page Layout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Scroll Down Right Side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Footer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Header &amp; Footer &gt;&gt; Current Date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543928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Page Layout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Scroll Down Right Side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Footer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Header &amp; Footer &gt;&gt; Current Date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CF97B2-2537-5A30-8260-F885FF4546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902" b="36748"/>
          <a:stretch/>
        </p:blipFill>
        <p:spPr>
          <a:xfrm>
            <a:off x="0" y="2176008"/>
            <a:ext cx="8040029" cy="468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29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Return to Normal Worksheet View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D2AC6-1445-B936-40AC-59C8D53B76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28" b="36748"/>
          <a:stretch/>
        </p:blipFill>
        <p:spPr>
          <a:xfrm>
            <a:off x="0" y="1170877"/>
            <a:ext cx="9684774" cy="561457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4609995" y="1846352"/>
            <a:ext cx="581436" cy="2085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3073827" y="2143432"/>
            <a:ext cx="581436" cy="5899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475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On the Seedling Sales Chart worksheet, apply Style 5 to the chart.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Click on the chart in the Seedling Sales Chart worksheet to select it.</a:t>
            </a:r>
            <a:endParaRPr lang="en-AU" sz="2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4609995" y="1846352"/>
            <a:ext cx="581436" cy="2085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3073827" y="2143432"/>
            <a:ext cx="581436" cy="5899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3913F-BBF1-54C6-0525-393C6FDD1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06" t="18639" r="15484" b="16271"/>
          <a:stretch/>
        </p:blipFill>
        <p:spPr>
          <a:xfrm>
            <a:off x="914399" y="1083807"/>
            <a:ext cx="10363202" cy="514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89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BC6391-E77D-8E0F-FE2D-3ED78E991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84" t="13692" r="10484" b="13692"/>
          <a:stretch/>
        </p:blipFill>
        <p:spPr>
          <a:xfrm>
            <a:off x="1278194" y="1283110"/>
            <a:ext cx="9635612" cy="49800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On the Seedling Sales Chart worksheet, apply Style 5 to the chart.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5805282" y="1659539"/>
            <a:ext cx="821660" cy="58221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6770756" y="1350878"/>
            <a:ext cx="731257" cy="3009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769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48E23B-D69C-6A3C-519D-A85CE1B6D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48"/>
          <a:stretch/>
        </p:blipFill>
        <p:spPr>
          <a:xfrm>
            <a:off x="0" y="1397876"/>
            <a:ext cx="10298771" cy="5460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On the </a:t>
            </a:r>
            <a:r>
              <a:rPr lang="en-US" sz="2800" dirty="0" err="1"/>
              <a:t>Surf_Rentals</a:t>
            </a:r>
            <a:r>
              <a:rPr lang="en-US" sz="2800" dirty="0"/>
              <a:t> worksheet, clear the formatting in cell range A4:D4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E9637F-EBD9-E310-8EB8-90F2B46966AB}"/>
              </a:ext>
            </a:extLst>
          </p:cNvPr>
          <p:cNvSpPr/>
          <p:nvPr/>
        </p:nvSpPr>
        <p:spPr>
          <a:xfrm>
            <a:off x="127491" y="3615558"/>
            <a:ext cx="3698276" cy="17867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51BECA-55BF-D1DF-CFFA-48BED9C96C91}"/>
              </a:ext>
            </a:extLst>
          </p:cNvPr>
          <p:cNvSpPr/>
          <p:nvPr/>
        </p:nvSpPr>
        <p:spPr>
          <a:xfrm>
            <a:off x="5755780" y="2737945"/>
            <a:ext cx="1391254" cy="162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728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49C2DE-4D7D-E028-226C-D7174596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77" b="10322"/>
          <a:stretch/>
        </p:blipFill>
        <p:spPr>
          <a:xfrm>
            <a:off x="393290" y="1384995"/>
            <a:ext cx="11405419" cy="53761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3671682" y="6549786"/>
            <a:ext cx="1131546" cy="309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3398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E80F3A-528A-6F39-2547-F747646B5D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79"/>
          <a:stretch/>
        </p:blipFill>
        <p:spPr>
          <a:xfrm>
            <a:off x="861848" y="1384995"/>
            <a:ext cx="10468304" cy="53243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3839847" y="6484262"/>
            <a:ext cx="1131546" cy="309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541E98-549C-6DA6-AAB7-A81BAC446481}"/>
              </a:ext>
            </a:extLst>
          </p:cNvPr>
          <p:cNvSpPr/>
          <p:nvPr/>
        </p:nvSpPr>
        <p:spPr>
          <a:xfrm>
            <a:off x="7450151" y="1717083"/>
            <a:ext cx="621794" cy="67927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4584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223D1A-402D-2E5B-49D0-CB181D59C4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567559" y="1384995"/>
            <a:ext cx="11056882" cy="5576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881941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69A27-56DA-E364-94E1-F4C8ECCC2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79"/>
          <a:stretch/>
        </p:blipFill>
        <p:spPr>
          <a:xfrm>
            <a:off x="404648" y="1068522"/>
            <a:ext cx="11382703" cy="578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68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662B3E-A721-F024-7EFB-3BF4AEE549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75"/>
          <a:stretch/>
        </p:blipFill>
        <p:spPr>
          <a:xfrm>
            <a:off x="266406" y="1082566"/>
            <a:ext cx="11659187" cy="586477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18DC19-10AD-4D7F-8E0B-F5D2618D61E3}"/>
              </a:ext>
            </a:extLst>
          </p:cNvPr>
          <p:cNvSpPr/>
          <p:nvPr/>
        </p:nvSpPr>
        <p:spPr>
          <a:xfrm>
            <a:off x="3415862" y="1776248"/>
            <a:ext cx="8933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9A0EE7-6486-9CEA-FE6B-0365EB042A78}"/>
              </a:ext>
            </a:extLst>
          </p:cNvPr>
          <p:cNvSpPr/>
          <p:nvPr/>
        </p:nvSpPr>
        <p:spPr>
          <a:xfrm>
            <a:off x="3599792" y="1489842"/>
            <a:ext cx="4361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3865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1ED70D-AC66-08A6-4621-210FB57618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191"/>
          <a:stretch/>
        </p:blipFill>
        <p:spPr>
          <a:xfrm>
            <a:off x="199697" y="900700"/>
            <a:ext cx="11792606" cy="5957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18DC19-10AD-4D7F-8E0B-F5D2618D61E3}"/>
              </a:ext>
            </a:extLst>
          </p:cNvPr>
          <p:cNvSpPr/>
          <p:nvPr/>
        </p:nvSpPr>
        <p:spPr>
          <a:xfrm>
            <a:off x="5496910" y="1290145"/>
            <a:ext cx="8933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9A0EE7-6486-9CEA-FE6B-0365EB042A78}"/>
              </a:ext>
            </a:extLst>
          </p:cNvPr>
          <p:cNvSpPr/>
          <p:nvPr/>
        </p:nvSpPr>
        <p:spPr>
          <a:xfrm>
            <a:off x="1171904" y="1578913"/>
            <a:ext cx="436179" cy="63877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4603530" y="3519104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2347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CE249-FF04-BFD3-2ADF-E2722965B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498"/>
          <a:stretch/>
        </p:blipFill>
        <p:spPr>
          <a:xfrm>
            <a:off x="294289" y="1016278"/>
            <a:ext cx="11603421" cy="5841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4603530" y="3519104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1898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CCF0F3-BFE8-BABC-304B-1EDAAB5CE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731"/>
          <a:stretch/>
        </p:blipFill>
        <p:spPr>
          <a:xfrm>
            <a:off x="257503" y="928906"/>
            <a:ext cx="11676993" cy="59290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5496910" y="1269890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4419599" y="3572684"/>
            <a:ext cx="1434663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D1C5CD7-233D-DAB3-C14F-63D05856D999}"/>
              </a:ext>
            </a:extLst>
          </p:cNvPr>
          <p:cNvSpPr/>
          <p:nvPr/>
        </p:nvSpPr>
        <p:spPr>
          <a:xfrm>
            <a:off x="1224452" y="1523800"/>
            <a:ext cx="893380" cy="72541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48026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5EA369-355F-EEA2-C4C8-16E39E28C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199696" y="1069880"/>
            <a:ext cx="11477297" cy="5788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4209392" y="3604727"/>
            <a:ext cx="1434663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330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EDB617-0C7B-B356-DD72-D6EBEB4E9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231227" y="942669"/>
            <a:ext cx="11729545" cy="5915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3589281" y="1313472"/>
            <a:ext cx="467711" cy="30512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2459419" y="1576553"/>
            <a:ext cx="467711" cy="5570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38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On the </a:t>
            </a:r>
            <a:r>
              <a:rPr lang="en-US" sz="2800" dirty="0" err="1"/>
              <a:t>Surf_Rentals</a:t>
            </a:r>
            <a:r>
              <a:rPr lang="en-US" sz="2800" dirty="0"/>
              <a:t> worksheet In cell C15, enter the rental cost of a Full Day Boogie Board Package using the SUM function and the named range </a:t>
            </a:r>
            <a:r>
              <a:rPr lang="en-US" sz="2800" dirty="0" err="1"/>
              <a:t>Boogie_Package</a:t>
            </a:r>
            <a:r>
              <a:rPr lang="en-US" sz="2800" dirty="0"/>
              <a:t>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D418E-FB8A-9AC9-7D3B-46EC2D85B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40"/>
          <a:stretch/>
        </p:blipFill>
        <p:spPr>
          <a:xfrm>
            <a:off x="1182414" y="1630961"/>
            <a:ext cx="9827172" cy="52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65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loaded image">
            <a:extLst>
              <a:ext uri="{FF2B5EF4-FFF2-40B4-BE49-F238E27FC236}">
                <a16:creationId xmlns:a16="http://schemas.microsoft.com/office/drawing/2014/main" id="{5F5D4EF7-D1B9-7EC3-EA6F-9A169B94F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98"/>
          <a:stretch/>
        </p:blipFill>
        <p:spPr bwMode="auto">
          <a:xfrm>
            <a:off x="569755" y="1384995"/>
            <a:ext cx="11052490" cy="539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Copy the data from cell range A4:E9 on the Q1 Sales worksheet and transpose it to the cell range beginning at A4 on the Seedling Sales worksheet.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1382365" y="6634976"/>
            <a:ext cx="467711" cy="22302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5562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18B2C01-972E-6BEA-5DAB-047A393CF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86"/>
          <a:stretch/>
        </p:blipFill>
        <p:spPr>
          <a:xfrm>
            <a:off x="729065" y="1384995"/>
            <a:ext cx="10733870" cy="54409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Copy the data from cell range A4:E9 on the Q1 Sales worksheet and transpose it to the cell range beginning at A4 on the Seedling Sales worksheet.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729065" y="3887228"/>
            <a:ext cx="5366935" cy="93830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207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03191DF-FAE6-6C82-5D0E-CD3FF55A25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41" b="10508"/>
          <a:stretch/>
        </p:blipFill>
        <p:spPr>
          <a:xfrm>
            <a:off x="1353015" y="2223800"/>
            <a:ext cx="9485970" cy="4634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Copy the data from cell range A4:E9 on the Q1 Sales worksheet and transpose it to the cell range beginning at A4 on the Seedling Sales worksheet.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Paste Special &gt;&gt; Transpose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1443760" y="4352659"/>
            <a:ext cx="1187671" cy="1882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6E004C0-0003-64EC-A13B-0F2FFD7E9C53}"/>
              </a:ext>
            </a:extLst>
          </p:cNvPr>
          <p:cNvSpPr/>
          <p:nvPr/>
        </p:nvSpPr>
        <p:spPr>
          <a:xfrm>
            <a:off x="4195679" y="3998414"/>
            <a:ext cx="242506" cy="21674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8E8891-D009-93BE-AF75-DD07597B22DB}"/>
              </a:ext>
            </a:extLst>
          </p:cNvPr>
          <p:cNvSpPr/>
          <p:nvPr/>
        </p:nvSpPr>
        <p:spPr>
          <a:xfrm>
            <a:off x="2483900" y="3592429"/>
            <a:ext cx="1187671" cy="1882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6318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F316A4-1210-5940-8D6B-749F56F84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64"/>
          <a:stretch/>
        </p:blipFill>
        <p:spPr>
          <a:xfrm>
            <a:off x="1169770" y="2246769"/>
            <a:ext cx="9852460" cy="4611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Copy the data from cell range A4:E9 on the Q1 Sales worksheet and transpose it to the cell range beginning at A4 on the Seedling Sales worksheet.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FF00"/>
                </a:highlight>
              </a:rPr>
              <a:t>This will paste the data from the Q1 Sales worksheet into the Seedling Sales worksheet with rows and columns swapped.</a:t>
            </a:r>
            <a:endParaRPr lang="en-AU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70908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Remove the table formatting from the Small Tree Sales worksheet, but keep the cell formatting.</a:t>
            </a:r>
            <a:endParaRPr lang="en-AU" sz="2800" dirty="0">
              <a:highlight>
                <a:srgbClr val="FFFF00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69B509-5ECA-1EE3-B07E-23DCFACB1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731"/>
          <a:stretch/>
        </p:blipFill>
        <p:spPr>
          <a:xfrm>
            <a:off x="268014" y="939580"/>
            <a:ext cx="11655972" cy="591842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60BD5BE-ED97-EA97-CA97-A6C50B8EA9AB}"/>
              </a:ext>
            </a:extLst>
          </p:cNvPr>
          <p:cNvSpPr/>
          <p:nvPr/>
        </p:nvSpPr>
        <p:spPr>
          <a:xfrm>
            <a:off x="2638097" y="6611007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79D9D81-B469-AE25-943A-FD1A8642B1A4}"/>
              </a:ext>
            </a:extLst>
          </p:cNvPr>
          <p:cNvSpPr/>
          <p:nvPr/>
        </p:nvSpPr>
        <p:spPr>
          <a:xfrm>
            <a:off x="2496207" y="3883026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2EC274-6913-1A53-91B3-C650F549DF88}"/>
              </a:ext>
            </a:extLst>
          </p:cNvPr>
          <p:cNvSpPr/>
          <p:nvPr/>
        </p:nvSpPr>
        <p:spPr>
          <a:xfrm>
            <a:off x="5418083" y="1298028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92CA1-D6A8-A32C-D40B-7F953B72D016}"/>
              </a:ext>
            </a:extLst>
          </p:cNvPr>
          <p:cNvSpPr/>
          <p:nvPr/>
        </p:nvSpPr>
        <p:spPr>
          <a:xfrm>
            <a:off x="1255987" y="1962005"/>
            <a:ext cx="1077310" cy="2451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36787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Remove the table formatting from the Small Tree Sales worksheet, but keep the cell formatting.</a:t>
            </a:r>
            <a:endParaRPr lang="en-AU" sz="2800" dirty="0">
              <a:highlight>
                <a:srgbClr val="FFFF0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24C063-3A86-69C0-D1CD-ADC34EBAD7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85"/>
          <a:stretch/>
        </p:blipFill>
        <p:spPr>
          <a:xfrm>
            <a:off x="320565" y="1002904"/>
            <a:ext cx="11550869" cy="585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10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Change the orientation of the </a:t>
            </a:r>
            <a:r>
              <a:rPr lang="en-US" sz="2800" dirty="0" err="1"/>
              <a:t>Surf_Rentals</a:t>
            </a:r>
            <a:r>
              <a:rPr lang="en-US" sz="2800" dirty="0"/>
              <a:t> worksheet to Landscape.</a:t>
            </a:r>
            <a:endParaRPr lang="en-A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4611FF-7312-00C2-4A88-1342C749A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365"/>
          <a:stretch/>
        </p:blipFill>
        <p:spPr>
          <a:xfrm>
            <a:off x="0" y="1047136"/>
            <a:ext cx="12192000" cy="53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76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FD7FD6-557D-E865-7CE7-81567F912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969"/>
          <a:stretch/>
        </p:blipFill>
        <p:spPr>
          <a:xfrm>
            <a:off x="565355" y="1318435"/>
            <a:ext cx="11061290" cy="553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19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529F7-CB73-9C73-413E-3DBA7D64F8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37"/>
          <a:stretch/>
        </p:blipFill>
        <p:spPr>
          <a:xfrm>
            <a:off x="768026" y="1340599"/>
            <a:ext cx="10655946" cy="536234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12943E-9368-C954-AEB1-A05953E80EC8}"/>
              </a:ext>
            </a:extLst>
          </p:cNvPr>
          <p:cNvSpPr/>
          <p:nvPr/>
        </p:nvSpPr>
        <p:spPr>
          <a:xfrm>
            <a:off x="2109017" y="5393140"/>
            <a:ext cx="2212259" cy="5357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060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1: </a:t>
            </a:r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3C93C5-F867-6228-36E1-F7F45FD0E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22"/>
          <a:stretch/>
        </p:blipFill>
        <p:spPr>
          <a:xfrm>
            <a:off x="795421" y="1355347"/>
            <a:ext cx="10601156" cy="534759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AB445F4-B346-B1E7-C8C8-7EA492B9125A}"/>
              </a:ext>
            </a:extLst>
          </p:cNvPr>
          <p:cNvSpPr/>
          <p:nvPr/>
        </p:nvSpPr>
        <p:spPr>
          <a:xfrm>
            <a:off x="4611001" y="5060899"/>
            <a:ext cx="934393" cy="23377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595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Recent Releases worksheet, select all of the video game titles in the cell range named </a:t>
            </a:r>
            <a:r>
              <a:rPr lang="en-US" sz="2800" dirty="0" err="1"/>
              <a:t>No_Platform</a:t>
            </a:r>
            <a:r>
              <a:rPr lang="en-US" sz="2800" dirty="0"/>
              <a:t> and delete their rows. Retain all other cells on the worksheet.</a:t>
            </a:r>
            <a:endParaRPr lang="en-AU" sz="2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16F2CA6-29AC-8FBC-5CA3-4FFD87D52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0797"/>
            <a:ext cx="12192000" cy="138499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delete all rows containing video game titles in the cell range named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No_Platform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while retaining all other cells on the Recent Releases worksheet, follow these steps: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389E1B-6E60-24AE-2100-D766C93B2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171"/>
          <a:stretch/>
        </p:blipFill>
        <p:spPr>
          <a:xfrm>
            <a:off x="1050072" y="3064325"/>
            <a:ext cx="10091854" cy="379367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61E592-168D-4644-AC00-2A3CB47376B7}"/>
              </a:ext>
            </a:extLst>
          </p:cNvPr>
          <p:cNvSpPr/>
          <p:nvPr/>
        </p:nvSpPr>
        <p:spPr>
          <a:xfrm>
            <a:off x="1228071" y="5467601"/>
            <a:ext cx="3299325" cy="2083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1083527" y="4587468"/>
            <a:ext cx="912541" cy="2083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3947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929BE36-C59B-5B88-419B-4773CAF10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677" b="14796"/>
          <a:stretch/>
        </p:blipFill>
        <p:spPr>
          <a:xfrm>
            <a:off x="0" y="1540050"/>
            <a:ext cx="4252330" cy="5317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Recent Releases worksheet, select all of the video game titles in the cell range named </a:t>
            </a:r>
            <a:r>
              <a:rPr lang="en-US" sz="2800" dirty="0" err="1"/>
              <a:t>No_Platform</a:t>
            </a:r>
            <a:r>
              <a:rPr lang="en-US" sz="2800" dirty="0"/>
              <a:t> and delete their rows. Retain all other cells on the worksheet.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3157655" y="3864169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1578827" y="3632123"/>
            <a:ext cx="1578828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187713" y="4641037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4252330" y="1486065"/>
            <a:ext cx="698809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Right-click on one of the selected cells.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will delete the rows containing the video game titles in the </a:t>
            </a:r>
            <a:r>
              <a:rPr lang="en-US" sz="2800" dirty="0" err="1"/>
              <a:t>No_Platform</a:t>
            </a:r>
            <a:r>
              <a:rPr lang="en-US" sz="2800" dirty="0"/>
              <a:t> range, while retaining all other cells on the worksheet.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95309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1131</Words>
  <Application>Microsoft Office PowerPoint</Application>
  <PresentationFormat>Widescreen</PresentationFormat>
  <Paragraphs>70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Calibri</vt:lpstr>
      <vt:lpstr>Office Theme</vt:lpstr>
      <vt:lpstr>Practice Exams 1, 2, and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76</cp:revision>
  <dcterms:created xsi:type="dcterms:W3CDTF">2024-08-26T08:27:44Z</dcterms:created>
  <dcterms:modified xsi:type="dcterms:W3CDTF">2024-09-06T02:45:34Z</dcterms:modified>
</cp:coreProperties>
</file>

<file path=docProps/thumbnail.jpeg>
</file>